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300" r:id="rId2"/>
    <p:sldId id="258" r:id="rId3"/>
    <p:sldId id="260" r:id="rId4"/>
    <p:sldId id="301" r:id="rId5"/>
    <p:sldId id="302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5" r:id="rId14"/>
    <p:sldId id="312" r:id="rId15"/>
    <p:sldId id="304" r:id="rId16"/>
    <p:sldId id="273" r:id="rId1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Bahnschrift SemiBold SemiConden" panose="020B0502040204020203" pitchFamily="34" charset="0"/>
      <p:bold r:id="rId23"/>
    </p:embeddedFont>
    <p:embeddedFont>
      <p:font typeface="Exo 2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75730-B114-416D-9B0F-DD5FF7C7CD4B}">
  <a:tblStyle styleId="{71E75730-B114-416D-9B0F-DD5FF7C7CD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413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68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64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85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39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12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78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baafe93d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baafe93d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9877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2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10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49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15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81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B Logo | Green University of Bangladesh">
            <a:extLst>
              <a:ext uri="{FF2B5EF4-FFF2-40B4-BE49-F238E27FC236}">
                <a16:creationId xmlns:a16="http://schemas.microsoft.com/office/drawing/2014/main" id="{80F6259D-8D4E-2673-176E-C802336F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31" y="179665"/>
            <a:ext cx="2017538" cy="77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3C4C2E-6B4D-F679-8A4E-F3B73817567A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sp>
        <p:nvSpPr>
          <p:cNvPr id="10" name="Google Shape;151;p33">
            <a:extLst>
              <a:ext uri="{FF2B5EF4-FFF2-40B4-BE49-F238E27FC236}">
                <a16:creationId xmlns:a16="http://schemas.microsoft.com/office/drawing/2014/main" id="{BF35BF6A-B05A-FCE7-290F-2B7ADA188E2F}"/>
              </a:ext>
            </a:extLst>
          </p:cNvPr>
          <p:cNvSpPr txBox="1">
            <a:spLocks/>
          </p:cNvSpPr>
          <p:nvPr/>
        </p:nvSpPr>
        <p:spPr>
          <a:xfrm>
            <a:off x="4804347" y="1967499"/>
            <a:ext cx="3218433" cy="12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800">
                <a:solidFill>
                  <a:srgbClr val="F1F1F1"/>
                </a:solidFill>
                <a:latin typeface="Bahnschrift SemiBold SemiConden" panose="020B0502040204020203" pitchFamily="34" charset="0"/>
              </a:rPr>
              <a:t>Kamalapur Railway </a:t>
            </a:r>
            <a:br>
              <a:rPr lang="en-US" sz="2800">
                <a:solidFill>
                  <a:srgbClr val="F1F1F1"/>
                </a:solidFill>
                <a:latin typeface="Bahnschrift SemiBold SemiConden" panose="020B0502040204020203" pitchFamily="34" charset="0"/>
              </a:rPr>
            </a:br>
            <a:r>
              <a:rPr lang="en-US" sz="2800">
                <a:solidFill>
                  <a:srgbClr val="F1F1F1"/>
                </a:solidFill>
                <a:latin typeface="Bahnschrift SemiBold SemiConden" panose="020B0502040204020203" pitchFamily="34" charset="0"/>
              </a:rPr>
              <a:t>Station Bangladesh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22F79-7657-6996-2096-B795C67378CB}"/>
              </a:ext>
            </a:extLst>
          </p:cNvPr>
          <p:cNvSpPr txBox="1"/>
          <p:nvPr/>
        </p:nvSpPr>
        <p:spPr>
          <a:xfrm>
            <a:off x="4803255" y="1584650"/>
            <a:ext cx="3456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bg2"/>
                </a:solidFill>
                <a:effectLst/>
                <a:latin typeface="Bahnschrift SemiBold SemiConden" panose="020B0502040204020203" pitchFamily="34" charset="0"/>
              </a:rPr>
              <a:t>NETWORK</a:t>
            </a:r>
            <a:r>
              <a:rPr lang="en-US" sz="2800" b="1" i="0" dirty="0">
                <a:solidFill>
                  <a:srgbClr val="F1F1F1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DESIGN</a:t>
            </a:r>
            <a:r>
              <a:rPr lang="en-US" sz="2800" b="1" i="0" dirty="0">
                <a:solidFill>
                  <a:srgbClr val="F1F1F1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OF</a:t>
            </a:r>
            <a:r>
              <a:rPr lang="en-US" sz="2800" b="1" i="0" dirty="0">
                <a:solidFill>
                  <a:srgbClr val="F1F1F1"/>
                </a:solidFill>
                <a:effectLst/>
                <a:latin typeface="Bahnschrift SemiBold SemiConden" panose="020B0502040204020203" pitchFamily="34" charset="0"/>
              </a:rPr>
              <a:t> </a:t>
            </a:r>
            <a:endParaRPr lang="en-AU" sz="2800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12" name="Google Shape;153;p33">
            <a:extLst>
              <a:ext uri="{FF2B5EF4-FFF2-40B4-BE49-F238E27FC236}">
                <a16:creationId xmlns:a16="http://schemas.microsoft.com/office/drawing/2014/main" id="{FC3A374C-C4F5-1343-9239-AB926134C61B}"/>
              </a:ext>
            </a:extLst>
          </p:cNvPr>
          <p:cNvCxnSpPr>
            <a:cxnSpLocks/>
          </p:cNvCxnSpPr>
          <p:nvPr/>
        </p:nvCxnSpPr>
        <p:spPr>
          <a:xfrm>
            <a:off x="4803255" y="2107870"/>
            <a:ext cx="345632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Google Shape;152;p33">
            <a:extLst>
              <a:ext uri="{FF2B5EF4-FFF2-40B4-BE49-F238E27FC236}">
                <a16:creationId xmlns:a16="http://schemas.microsoft.com/office/drawing/2014/main" id="{BF6262F5-1676-A904-7D26-AD1EF2A8A4E9}"/>
              </a:ext>
            </a:extLst>
          </p:cNvPr>
          <p:cNvSpPr txBox="1">
            <a:spLocks/>
          </p:cNvSpPr>
          <p:nvPr/>
        </p:nvSpPr>
        <p:spPr>
          <a:xfrm>
            <a:off x="4784925" y="3146615"/>
            <a:ext cx="4044282" cy="109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b="1">
                <a:latin typeface="Arial Narrow" panose="020B0606020202030204" pitchFamily="34" charset="0"/>
              </a:rPr>
              <a:t>Submitted By</a:t>
            </a:r>
          </a:p>
          <a:p>
            <a:pPr marL="0" indent="0"/>
            <a:endParaRPr lang="en-US" b="1">
              <a:latin typeface="Arial Narrow" panose="020B0606020202030204" pitchFamily="34" charset="0"/>
            </a:endParaRPr>
          </a:p>
          <a:p>
            <a:pPr marL="0" indent="0"/>
            <a:r>
              <a:rPr lang="en-US" b="1">
                <a:latin typeface="Arial Narrow" panose="020B0606020202030204" pitchFamily="34" charset="0"/>
              </a:rPr>
              <a:t>Mehbuba Alam Oishee   201002162</a:t>
            </a:r>
          </a:p>
          <a:p>
            <a:pPr marL="0" indent="0"/>
            <a:r>
              <a:rPr lang="en-US" b="1">
                <a:latin typeface="Arial Narrow" panose="020B0606020202030204" pitchFamily="34" charset="0"/>
              </a:rPr>
              <a:t>Shimul Mahmud Rumel  201002248</a:t>
            </a:r>
            <a:endParaRPr lang="en-US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3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9"/>
    </mc:Choice>
    <mc:Fallback xmlns="">
      <p:transition spd="slow" advTm="21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277318" y="1222870"/>
            <a:ext cx="397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Design of Ticket Counter.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7E7C0-A47A-FAF9-61E5-0D87B9E4E17D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10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A7EA3-EC5F-FB2F-13E4-2A4C280D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9" y="1602121"/>
            <a:ext cx="6265887" cy="279550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9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416077" y="1314375"/>
            <a:ext cx="375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Simulation of SMTP.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06A94-3D60-FBC1-AC0B-9F105EAD8795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10E1A-E976-C5F1-31B3-E61CB8421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60" y="1713657"/>
            <a:ext cx="5875020" cy="25374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1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233694" y="1175015"/>
            <a:ext cx="5411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HTTP server of bank, police station and ticket counter.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0B848-35C7-65F1-304F-B58927DEFF71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12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9CE38-2702-D04D-5E97-0C8AC4CB1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9" y="1740606"/>
            <a:ext cx="2545080" cy="257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74B2C-2846-9DF2-2627-BD154B18E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9" y="1721556"/>
            <a:ext cx="2156460" cy="261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8E568-57FD-D3E3-E847-B9800C08C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39" y="1700008"/>
            <a:ext cx="2079886" cy="25723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6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-640062" y="1204797"/>
            <a:ext cx="5411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/>
                </a:solidFill>
              </a:rPr>
              <a:t>IOT Control and login.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0B848-35C7-65F1-304F-B58927DEFF71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13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81757-4F5C-54DC-9504-DE2290425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55" y="1623549"/>
            <a:ext cx="3458845" cy="27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2F2B3-FE14-34A6-E678-4A0ED3645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68" y="1621009"/>
            <a:ext cx="3260725" cy="27635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635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6"/>
    </mc:Choice>
    <mc:Fallback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82473" y="148277"/>
            <a:ext cx="442779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Practical Implications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3C8D84-CCC6-4097-B652-3A667A065DB2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14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31ACD-EE2E-1072-54E6-7D83A2677FDE}"/>
              </a:ext>
            </a:extLst>
          </p:cNvPr>
          <p:cNvSpPr txBox="1"/>
          <p:nvPr/>
        </p:nvSpPr>
        <p:spPr>
          <a:xfrm>
            <a:off x="1191719" y="1739738"/>
            <a:ext cx="69704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Can provide a realistic  simulation and visualization learning environment as an addition to the technology in education.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Allowing users to examine internal processes which are buried on real devices in real time.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Provides opportunities for multi-user, real-time cooperation and competition for dynamic learning.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89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54"/>
    </mc:Choice>
    <mc:Fallback xmlns="">
      <p:transition spd="slow" advTm="265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834939" y="380625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C4E18-AD34-6731-5023-86D4438651DF}"/>
              </a:ext>
            </a:extLst>
          </p:cNvPr>
          <p:cNvSpPr txBox="1"/>
          <p:nvPr/>
        </p:nvSpPr>
        <p:spPr>
          <a:xfrm>
            <a:off x="293656" y="1510008"/>
            <a:ext cx="855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Our project that is affordable, manageable and expandable.</a:t>
            </a:r>
            <a:endParaRPr lang="en-AU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9F4168-C4C2-1609-26F4-11C47A357FB2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15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E761D-7502-5FD6-FA2B-AB71DD5CF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2" y="2200073"/>
            <a:ext cx="7045378" cy="267137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421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17"/>
    </mc:Choice>
    <mc:Fallback xmlns="">
      <p:transition spd="slow" advTm="3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0"/>
          <p:cNvPicPr preferRelativeResize="0"/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0" y="9893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50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2F3F227-04FB-26F1-91FD-D24C922F7534}"/>
              </a:ext>
            </a:extLst>
          </p:cNvPr>
          <p:cNvSpPr/>
          <p:nvPr/>
        </p:nvSpPr>
        <p:spPr>
          <a:xfrm>
            <a:off x="1642518" y="1658313"/>
            <a:ext cx="5493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Any Questions?</a:t>
            </a:r>
            <a:endParaRPr lang="en-A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8A83E-B86F-8BE6-ED01-77EE3A74C441}"/>
              </a:ext>
            </a:extLst>
          </p:cNvPr>
          <p:cNvSpPr txBox="1"/>
          <p:nvPr/>
        </p:nvSpPr>
        <p:spPr>
          <a:xfrm>
            <a:off x="2073444" y="2676445"/>
            <a:ext cx="463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You.</a:t>
            </a:r>
            <a:endParaRPr lang="en-A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3F5EC-959F-5042-B14A-E68B398262A7}"/>
              </a:ext>
            </a:extLst>
          </p:cNvPr>
          <p:cNvSpPr txBox="1"/>
          <p:nvPr/>
        </p:nvSpPr>
        <p:spPr>
          <a:xfrm>
            <a:off x="8722519" y="45612"/>
            <a:ext cx="421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16</a:t>
            </a:r>
            <a:endParaRPr lang="en-AU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"/>
    </mc:Choice>
    <mc:Fallback xmlns="">
      <p:transition spd="slow" advTm="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66" name="Google Shape;166;p35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4522510" y="3521787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0" name="Google Shape;170;p35">
            <a:hlinkClick r:id="rId3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1773360" y="2261820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1" name="Google Shape;171;p35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6263190" y="2277354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59569" y="221774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INTRODUCTION</a:t>
            </a:r>
            <a:endParaRPr sz="1600"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2993385" y="3470943"/>
            <a:ext cx="19544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IMPLEMENTATION</a:t>
            </a:r>
            <a:endParaRPr sz="1600"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945437" y="2322747"/>
            <a:ext cx="21985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PRACTICAL IMPLICATIONS</a:t>
            </a:r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70;p35">
            <a:hlinkClick r:id="rId3" action="ppaction://hlinksldjump"/>
            <a:extLst>
              <a:ext uri="{FF2B5EF4-FFF2-40B4-BE49-F238E27FC236}">
                <a16:creationId xmlns:a16="http://schemas.microsoft.com/office/drawing/2014/main" id="{763C603F-32DD-64B5-1CF8-D1F29DD0744F}"/>
              </a:ext>
            </a:extLst>
          </p:cNvPr>
          <p:cNvSpPr txBox="1">
            <a:spLocks/>
          </p:cNvSpPr>
          <p:nvPr/>
        </p:nvSpPr>
        <p:spPr>
          <a:xfrm>
            <a:off x="1773360" y="288657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4" name="Google Shape;174;p35">
            <a:extLst>
              <a:ext uri="{FF2B5EF4-FFF2-40B4-BE49-F238E27FC236}">
                <a16:creationId xmlns:a16="http://schemas.microsoft.com/office/drawing/2014/main" id="{1D4694E1-5041-8FA3-4EFB-4AB85E6EFD60}"/>
              </a:ext>
            </a:extLst>
          </p:cNvPr>
          <p:cNvSpPr txBox="1">
            <a:spLocks/>
          </p:cNvSpPr>
          <p:nvPr/>
        </p:nvSpPr>
        <p:spPr>
          <a:xfrm>
            <a:off x="259569" y="284250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AU" sz="1600" dirty="0"/>
              <a:t>OBJECTIVE</a:t>
            </a:r>
          </a:p>
        </p:txBody>
      </p:sp>
      <p:sp>
        <p:nvSpPr>
          <p:cNvPr id="5" name="Google Shape;166;p35">
            <a:hlinkClick r:id="" action="ppaction://noaction"/>
            <a:extLst>
              <a:ext uri="{FF2B5EF4-FFF2-40B4-BE49-F238E27FC236}">
                <a16:creationId xmlns:a16="http://schemas.microsoft.com/office/drawing/2014/main" id="{A15E507B-67BA-8FD7-2645-A4887ACC7B95}"/>
              </a:ext>
            </a:extLst>
          </p:cNvPr>
          <p:cNvSpPr txBox="1">
            <a:spLocks/>
          </p:cNvSpPr>
          <p:nvPr/>
        </p:nvSpPr>
        <p:spPr>
          <a:xfrm>
            <a:off x="4522510" y="4150431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176;p35">
            <a:extLst>
              <a:ext uri="{FF2B5EF4-FFF2-40B4-BE49-F238E27FC236}">
                <a16:creationId xmlns:a16="http://schemas.microsoft.com/office/drawing/2014/main" id="{EE5A6594-EBCB-CA0E-2B4B-A4DEA2A22AB2}"/>
              </a:ext>
            </a:extLst>
          </p:cNvPr>
          <p:cNvSpPr txBox="1">
            <a:spLocks/>
          </p:cNvSpPr>
          <p:nvPr/>
        </p:nvSpPr>
        <p:spPr>
          <a:xfrm>
            <a:off x="2293499" y="4099587"/>
            <a:ext cx="265432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AU" sz="1600" dirty="0"/>
              <a:t>ANALYSIS AND OUTCOME</a:t>
            </a:r>
          </a:p>
        </p:txBody>
      </p:sp>
      <p:sp>
        <p:nvSpPr>
          <p:cNvPr id="9" name="Google Shape;171;p35">
            <a:hlinkClick r:id="rId4" action="ppaction://hlinksldjump"/>
            <a:extLst>
              <a:ext uri="{FF2B5EF4-FFF2-40B4-BE49-F238E27FC236}">
                <a16:creationId xmlns:a16="http://schemas.microsoft.com/office/drawing/2014/main" id="{3C4BCA1E-1BCA-D4A5-8B98-78BD10265A33}"/>
              </a:ext>
            </a:extLst>
          </p:cNvPr>
          <p:cNvSpPr txBox="1">
            <a:spLocks/>
          </p:cNvSpPr>
          <p:nvPr/>
        </p:nvSpPr>
        <p:spPr>
          <a:xfrm>
            <a:off x="6263189" y="3012501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0" name="Google Shape;178;p35">
            <a:extLst>
              <a:ext uri="{FF2B5EF4-FFF2-40B4-BE49-F238E27FC236}">
                <a16:creationId xmlns:a16="http://schemas.microsoft.com/office/drawing/2014/main" id="{49F5CCFC-2487-CC9D-1A23-63EC7ACB3A07}"/>
              </a:ext>
            </a:extLst>
          </p:cNvPr>
          <p:cNvSpPr txBox="1">
            <a:spLocks/>
          </p:cNvSpPr>
          <p:nvPr/>
        </p:nvSpPr>
        <p:spPr>
          <a:xfrm>
            <a:off x="6945437" y="295289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AU" sz="1600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95F7F4-9F54-ACA1-5B5E-92CF705FADC8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02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6"/>
    </mc:Choice>
    <mc:Fallback xmlns="">
      <p:transition spd="slow" advTm="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834939" y="380625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2C9C62-BC4C-F779-4C76-386D24B4F506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03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sp>
        <p:nvSpPr>
          <p:cNvPr id="7" name="Google Shape;205;p37">
            <a:extLst>
              <a:ext uri="{FF2B5EF4-FFF2-40B4-BE49-F238E27FC236}">
                <a16:creationId xmlns:a16="http://schemas.microsoft.com/office/drawing/2014/main" id="{B566F92B-E7C0-52A3-17BB-95907BC494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819" y="1744598"/>
            <a:ext cx="3983400" cy="1731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latin typeface="+mn-lt"/>
              </a:rPr>
              <a:t>What is Network?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endParaRPr lang="en-AU" sz="1600" b="1" dirty="0">
              <a:latin typeface="+mn-lt"/>
            </a:endParaRPr>
          </a:p>
          <a:p>
            <a:pPr marL="1714500" lvl="3" indent="-342900">
              <a:buFont typeface="Wingdings" panose="05000000000000000000" pitchFamily="2" charset="2"/>
              <a:buChar char="q"/>
            </a:pPr>
            <a:r>
              <a:rPr lang="en-AU" sz="1600" b="1" dirty="0">
                <a:latin typeface="+mn-lt"/>
              </a:rPr>
              <a:t>LAN</a:t>
            </a:r>
          </a:p>
          <a:p>
            <a:pPr marL="1714500" lvl="3" indent="-342900">
              <a:buFont typeface="Wingdings" panose="05000000000000000000" pitchFamily="2" charset="2"/>
              <a:buChar char="q"/>
            </a:pPr>
            <a:endParaRPr lang="en-AU" sz="1600" b="1" dirty="0">
              <a:latin typeface="+mn-lt"/>
            </a:endParaRPr>
          </a:p>
          <a:p>
            <a:pPr marL="1714500" lvl="3" indent="-342900">
              <a:buFont typeface="Wingdings" panose="05000000000000000000" pitchFamily="2" charset="2"/>
              <a:buChar char="q"/>
            </a:pPr>
            <a:r>
              <a:rPr lang="en-AU" sz="1600" b="1" dirty="0">
                <a:latin typeface="+mn-lt"/>
              </a:rPr>
              <a:t>WAN</a:t>
            </a:r>
          </a:p>
        </p:txBody>
      </p:sp>
      <p:pic>
        <p:nvPicPr>
          <p:cNvPr id="8" name="Picture 2" descr="Understanding Network Infrastructure | Salient Networks">
            <a:extLst>
              <a:ext uri="{FF2B5EF4-FFF2-40B4-BE49-F238E27FC236}">
                <a16:creationId xmlns:a16="http://schemas.microsoft.com/office/drawing/2014/main" id="{6EB40E58-518C-563B-A707-57BA77E1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78" y="1841184"/>
            <a:ext cx="4369883" cy="29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24"/>
    </mc:Choice>
    <mc:Fallback xmlns="">
      <p:transition spd="slow" advTm="5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834939" y="380625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OBJECTIVE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9A834-EBB5-1CDB-C50C-370DA701FDE0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04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37D68-FD94-705E-D6D9-5BDA6319C59A}"/>
              </a:ext>
            </a:extLst>
          </p:cNvPr>
          <p:cNvSpPr txBox="1"/>
          <p:nvPr/>
        </p:nvSpPr>
        <p:spPr>
          <a:xfrm>
            <a:off x="535822" y="1349833"/>
            <a:ext cx="7738747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r>
              <a:rPr lang="en-US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satisfy data communication requirements while minimizing expense.</a:t>
            </a:r>
          </a:p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endParaRPr lang="en-US" sz="12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r>
              <a:rPr lang="en-US" sz="1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To improved performance and efficiency</a:t>
            </a:r>
          </a:p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r>
              <a:rPr lang="en-US" sz="1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To increased security</a:t>
            </a:r>
          </a:p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r>
              <a:rPr lang="en-US" sz="1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To reduced downtime and support costs</a:t>
            </a:r>
          </a:p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r>
              <a:rPr lang="en-US" sz="1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To maintain Scalability, Redundancy, Resilience, Security, Performance, Usability.</a:t>
            </a:r>
          </a:p>
          <a:p>
            <a:pPr marR="607695" lvl="0" algn="l">
              <a:spcBef>
                <a:spcPts val="1285"/>
              </a:spcBef>
              <a:spcAft>
                <a:spcPts val="0"/>
              </a:spcAft>
            </a:pPr>
            <a:endParaRPr lang="en-US" sz="32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4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54"/>
    </mc:Choice>
    <mc:Fallback xmlns="">
      <p:transition spd="slow" advTm="2655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70844-73A1-EACB-99D6-34C55441E5EB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05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33A8-F798-0219-75DB-E9000494C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" y="1657924"/>
            <a:ext cx="3312826" cy="2644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ED3E4B0-8E2F-8BCC-3B9B-6D917FCA8783}"/>
              </a:ext>
            </a:extLst>
          </p:cNvPr>
          <p:cNvSpPr/>
          <p:nvPr/>
        </p:nvSpPr>
        <p:spPr>
          <a:xfrm>
            <a:off x="3870009" y="3044043"/>
            <a:ext cx="584616" cy="37946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D9683-CDDD-BF5F-EB3F-DD73D020F20F}"/>
              </a:ext>
            </a:extLst>
          </p:cNvPr>
          <p:cNvSpPr txBox="1"/>
          <p:nvPr/>
        </p:nvSpPr>
        <p:spPr>
          <a:xfrm>
            <a:off x="792015" y="1286405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95000"/>
                  </a:schemeClr>
                </a:solidFill>
              </a:rPr>
              <a:t>Google Map of </a:t>
            </a:r>
            <a:r>
              <a:rPr lang="en-AU" b="1" dirty="0">
                <a:solidFill>
                  <a:schemeClr val="tx1">
                    <a:lumMod val="95000"/>
                  </a:schemeClr>
                </a:solidFill>
              </a:rPr>
              <a:t>Railway station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E7777-0221-C55C-E816-B1C60D129DE6}"/>
              </a:ext>
            </a:extLst>
          </p:cNvPr>
          <p:cNvSpPr txBox="1"/>
          <p:nvPr/>
        </p:nvSpPr>
        <p:spPr>
          <a:xfrm>
            <a:off x="5038320" y="1651940"/>
            <a:ext cx="346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95000"/>
                  </a:schemeClr>
                </a:solidFill>
              </a:rPr>
              <a:t>Constructed </a:t>
            </a:r>
            <a:r>
              <a:rPr lang="en-AU" b="1" dirty="0">
                <a:solidFill>
                  <a:schemeClr val="tx1">
                    <a:lumMod val="95000"/>
                  </a:schemeClr>
                </a:solidFill>
              </a:rPr>
              <a:t>Network Section Diagram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7952A6-13EF-ECE7-8B9F-DCE55D7FD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95" y="2439403"/>
            <a:ext cx="4532138" cy="172458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74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727022" y="1322162"/>
            <a:ext cx="489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5530" indent="-492125">
              <a:spcBef>
                <a:spcPts val="870"/>
              </a:spcBef>
              <a:spcAft>
                <a:spcPts val="0"/>
              </a:spcAft>
              <a:tabLst>
                <a:tab pos="796290" algn="l"/>
                <a:tab pos="796925" algn="l"/>
              </a:tabLst>
            </a:pP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 the network of Bank</a:t>
            </a:r>
            <a:endParaRPr lang="en-AU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4F022-2D73-279B-A145-7BB3DFA5D44F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06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D4562-D4A9-F044-4120-0DFFD5A08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34" y="1778459"/>
            <a:ext cx="5973581" cy="249373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38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816964" y="1473237"/>
            <a:ext cx="441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Design of DHCP and DNS Server.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2E782-F619-43BB-2EFF-161A54C73214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07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B61F9C-7838-2D6C-C066-3338917D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19" y="1858780"/>
            <a:ext cx="5823678" cy="217357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78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320397" y="1311829"/>
            <a:ext cx="4373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Design of Police Station.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BBD4F-2DF5-52A9-2188-2FE08059240C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08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BD739-71F9-5E52-F3CA-475F69F2E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66" y="1708565"/>
            <a:ext cx="6168452" cy="25965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09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-189268" y="4522747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8DF2B360-2CFA-BD1C-5A97-AAE8A2BE9E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733810" y="200770"/>
            <a:ext cx="346932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IMPLEMENTATION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1213-59F2-A5D0-33D5-3AB8C0960B07}"/>
              </a:ext>
            </a:extLst>
          </p:cNvPr>
          <p:cNvSpPr txBox="1"/>
          <p:nvPr/>
        </p:nvSpPr>
        <p:spPr>
          <a:xfrm>
            <a:off x="-219939" y="1327099"/>
            <a:ext cx="41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 Design of Control Room.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B05F5A-92D4-7973-6712-7F23856AFEC1}"/>
              </a:ext>
            </a:extLst>
          </p:cNvPr>
          <p:cNvSpPr/>
          <p:nvPr/>
        </p:nvSpPr>
        <p:spPr>
          <a:xfrm>
            <a:off x="8751094" y="0"/>
            <a:ext cx="44847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xo 2" panose="020B0604020202020204" charset="0"/>
              </a:rPr>
              <a:t>09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Exo 2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D0F6B-438B-B5F3-2C8C-962F7E7E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67" y="1711820"/>
            <a:ext cx="6670622" cy="265703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heme/theme1.xml><?xml version="1.0" encoding="utf-8"?>
<a:theme xmlns:a="http://schemas.openxmlformats.org/drawingml/2006/main" name="Tech Newsletter Purple variant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238</Words>
  <Application>Microsoft Office PowerPoint</Application>
  <PresentationFormat>On-screen Show (16:9)</PresentationFormat>
  <Paragraphs>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Exo 2</vt:lpstr>
      <vt:lpstr>Arial Narrow</vt:lpstr>
      <vt:lpstr>Arial</vt:lpstr>
      <vt:lpstr>Times New Roman</vt:lpstr>
      <vt:lpstr>Wingdings</vt:lpstr>
      <vt:lpstr>Roboto Condensed Light</vt:lpstr>
      <vt:lpstr>Fira Sans Extra Condensed Medium</vt:lpstr>
      <vt:lpstr>Bahnschrift SemiBold SemiConden</vt:lpstr>
      <vt:lpstr>Tech Newsletter Purple variant by Slidesgo</vt:lpstr>
      <vt:lpstr>PowerPoint Presentation</vt:lpstr>
      <vt:lpstr>TABLE OF CONTENTS</vt:lpstr>
      <vt:lpstr>INTRODUCTION</vt:lpstr>
      <vt:lpstr>OBJECTIVE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Practical Implications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Kamalapur Railway  Station Bangladesh</dc:title>
  <dc:creator>SHIMUL MAHMUD</dc:creator>
  <cp:lastModifiedBy>SHIMUL MAHMUD</cp:lastModifiedBy>
  <cp:revision>13</cp:revision>
  <dcterms:modified xsi:type="dcterms:W3CDTF">2023-01-08T20:21:21Z</dcterms:modified>
</cp:coreProperties>
</file>